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7432000" cy="45720000"/>
  <p:notesSz cx="7004050" cy="9290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00">
          <p15:clr>
            <a:srgbClr val="A4A3A4"/>
          </p15:clr>
        </p15:guide>
        <p15:guide id="2" pos="86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240C"/>
    <a:srgbClr val="A53010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11" autoAdjust="0"/>
    <p:restoredTop sz="94676" autoAdjust="0"/>
  </p:normalViewPr>
  <p:slideViewPr>
    <p:cSldViewPr>
      <p:cViewPr>
        <p:scale>
          <a:sx n="40" d="100"/>
          <a:sy n="40" d="100"/>
        </p:scale>
        <p:origin x="24" y="-4872"/>
      </p:cViewPr>
      <p:guideLst>
        <p:guide orient="horz" pos="14400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83DCA-52EB-4F14-B144-B5A1A0B902E5}" type="datetimeFigureOut">
              <a:rPr lang="el-GR" smtClean="0"/>
              <a:t>5/2/2023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62050"/>
            <a:ext cx="188277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A057B-4514-4E0C-91DE-3648C16A4188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3A057B-4514-4E0C-91DE-3648C16A4188}" type="slidenum">
              <a:rPr lang="el-GR" smtClean="0"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27250" y="16764010"/>
            <a:ext cx="19801353" cy="15085207"/>
          </a:xfrm>
        </p:spPr>
        <p:txBody>
          <a:bodyPr anchor="b">
            <a:normAutofit/>
          </a:bodyPr>
          <a:lstStyle>
            <a:lvl1pPr>
              <a:defRPr sz="16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827250" y="31849204"/>
            <a:ext cx="19801353" cy="750855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85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601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95156" y="28807724"/>
            <a:ext cx="4186419" cy="521187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70002" y="30196943"/>
            <a:ext cx="1754934" cy="2434167"/>
          </a:xfrm>
        </p:spPr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27247" y="4064000"/>
            <a:ext cx="19775955" cy="20780267"/>
          </a:xfrm>
        </p:spPr>
        <p:txBody>
          <a:bodyPr anchor="ctr">
            <a:normAutofit/>
          </a:bodyPr>
          <a:lstStyle>
            <a:lvl1pPr algn="l">
              <a:defRPr sz="1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827247" y="29026973"/>
            <a:ext cx="19775955" cy="10372427"/>
          </a:xfrm>
        </p:spPr>
        <p:txBody>
          <a:bodyPr anchor="ctr">
            <a:normAutofit/>
          </a:bodyPr>
          <a:lstStyle>
            <a:lvl1pPr marL="0" indent="0" algn="l">
              <a:buNone/>
              <a:defRPr sz="5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3716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74" y="21110183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33684" y="21627603"/>
            <a:ext cx="1754934" cy="2434167"/>
          </a:xfrm>
        </p:spPr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64370" y="4064000"/>
            <a:ext cx="18328761" cy="19304000"/>
          </a:xfrm>
        </p:spPr>
        <p:txBody>
          <a:bodyPr anchor="ctr">
            <a:normAutofit/>
          </a:bodyPr>
          <a:lstStyle>
            <a:lvl1pPr algn="l">
              <a:defRPr sz="1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7247916" y="23368000"/>
            <a:ext cx="16961664" cy="2540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4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371600" indent="0">
              <a:buFontTx/>
              <a:buNone/>
              <a:defRPr/>
            </a:lvl2pPr>
            <a:lvl3pPr marL="2743200" indent="0">
              <a:buFontTx/>
              <a:buNone/>
              <a:defRPr/>
            </a:lvl3pPr>
            <a:lvl4pPr marL="4114800" indent="0">
              <a:buFontTx/>
              <a:buNone/>
              <a:defRPr/>
            </a:lvl4pPr>
            <a:lvl5pPr marL="54864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827247" y="29026973"/>
            <a:ext cx="19775955" cy="10372427"/>
          </a:xfrm>
        </p:spPr>
        <p:txBody>
          <a:bodyPr anchor="ctr">
            <a:normAutofit/>
          </a:bodyPr>
          <a:lstStyle>
            <a:lvl1pPr marL="0" indent="0" algn="l">
              <a:buNone/>
              <a:defRPr sz="5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3716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174" y="21110183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33684" y="21627603"/>
            <a:ext cx="1754934" cy="2434167"/>
          </a:xfrm>
        </p:spPr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424950" y="4320033"/>
            <a:ext cx="1371957" cy="3898507"/>
          </a:xfrm>
          <a:prstGeom prst="rect">
            <a:avLst/>
          </a:prstGeom>
        </p:spPr>
        <p:txBody>
          <a:bodyPr vert="horz" lIns="274320" tIns="137160" rIns="274320" bIns="137160" rtlCol="0" anchor="ctr">
            <a:noAutofit/>
          </a:bodyPr>
          <a:lstStyle/>
          <a:p>
            <a:pPr lvl="0"/>
            <a:r>
              <a:rPr lang="en-US" sz="24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508601" y="19368707"/>
            <a:ext cx="1371957" cy="3898507"/>
          </a:xfrm>
          <a:prstGeom prst="rect">
            <a:avLst/>
          </a:prstGeom>
        </p:spPr>
        <p:txBody>
          <a:bodyPr vert="horz" lIns="274320" tIns="137160" rIns="274320" bIns="137160" rtlCol="0" anchor="ctr">
            <a:noAutofit/>
          </a:bodyPr>
          <a:lstStyle/>
          <a:p>
            <a:pPr lvl="0"/>
            <a:r>
              <a:rPr lang="en-US" sz="24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27247" y="16256010"/>
            <a:ext cx="19775955" cy="18165633"/>
          </a:xfrm>
        </p:spPr>
        <p:txBody>
          <a:bodyPr anchor="b">
            <a:normAutofit/>
          </a:bodyPr>
          <a:lstStyle>
            <a:lvl1pPr algn="l">
              <a:defRPr sz="14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7247" y="34544000"/>
            <a:ext cx="19775955" cy="486414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74" y="3273773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33684" y="33220590"/>
            <a:ext cx="1754934" cy="2434167"/>
          </a:xfrm>
        </p:spPr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64370" y="4064000"/>
            <a:ext cx="18328761" cy="19304000"/>
          </a:xfrm>
        </p:spPr>
        <p:txBody>
          <a:bodyPr anchor="ctr">
            <a:normAutofit/>
          </a:bodyPr>
          <a:lstStyle>
            <a:lvl1pPr algn="l">
              <a:defRPr sz="1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5827245" y="28956000"/>
            <a:ext cx="20064876" cy="55880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7200">
                <a:solidFill>
                  <a:schemeClr val="accent1"/>
                </a:solidFill>
              </a:defRPr>
            </a:lvl1pPr>
            <a:lvl2pPr marL="1371600" indent="0">
              <a:buFontTx/>
              <a:buNone/>
              <a:defRPr/>
            </a:lvl2pPr>
            <a:lvl3pPr marL="2743200" indent="0">
              <a:buFontTx/>
              <a:buNone/>
              <a:defRPr/>
            </a:lvl3pPr>
            <a:lvl4pPr marL="4114800" indent="0">
              <a:buFontTx/>
              <a:buNone/>
              <a:defRPr/>
            </a:lvl4pPr>
            <a:lvl5pPr marL="54864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7245" y="34544000"/>
            <a:ext cx="20064876" cy="486414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174" y="3273773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33684" y="33220590"/>
            <a:ext cx="1754934" cy="2434167"/>
          </a:xfrm>
        </p:spPr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24950" y="4320033"/>
            <a:ext cx="1371957" cy="3898507"/>
          </a:xfrm>
          <a:prstGeom prst="rect">
            <a:avLst/>
          </a:prstGeom>
        </p:spPr>
        <p:txBody>
          <a:bodyPr vert="horz" lIns="274320" tIns="137160" rIns="274320" bIns="137160" rtlCol="0" anchor="ctr">
            <a:noAutofit/>
          </a:bodyPr>
          <a:lstStyle/>
          <a:p>
            <a:pPr lvl="0"/>
            <a:r>
              <a:rPr lang="en-US" sz="24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508601" y="19368707"/>
            <a:ext cx="1371957" cy="3898507"/>
          </a:xfrm>
          <a:prstGeom prst="rect">
            <a:avLst/>
          </a:prstGeom>
        </p:spPr>
        <p:txBody>
          <a:bodyPr vert="horz" lIns="274320" tIns="137160" rIns="274320" bIns="137160" rtlCol="0" anchor="ctr">
            <a:noAutofit/>
          </a:bodyPr>
          <a:lstStyle/>
          <a:p>
            <a:pPr lvl="0"/>
            <a:r>
              <a:rPr lang="en-US" sz="24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27248" y="4182714"/>
            <a:ext cx="19775952" cy="19200133"/>
          </a:xfrm>
        </p:spPr>
        <p:txBody>
          <a:bodyPr anchor="ctr">
            <a:normAutofit/>
          </a:bodyPr>
          <a:lstStyle>
            <a:lvl1pPr algn="l">
              <a:defRPr sz="14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5827247" y="28956000"/>
            <a:ext cx="19775955" cy="55880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7200">
                <a:solidFill>
                  <a:schemeClr val="accent1"/>
                </a:solidFill>
              </a:defRPr>
            </a:lvl1pPr>
            <a:lvl2pPr marL="1371600" indent="0">
              <a:buFontTx/>
              <a:buNone/>
              <a:defRPr/>
            </a:lvl2pPr>
            <a:lvl3pPr marL="2743200" indent="0">
              <a:buFontTx/>
              <a:buNone/>
              <a:defRPr/>
            </a:lvl3pPr>
            <a:lvl4pPr marL="4114800" indent="0">
              <a:buFontTx/>
              <a:buNone/>
              <a:defRPr/>
            </a:lvl4pPr>
            <a:lvl5pPr marL="54864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7247" y="34544000"/>
            <a:ext cx="19775955" cy="486414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74" y="3273773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33684" y="33220590"/>
            <a:ext cx="1754934" cy="2434167"/>
          </a:xfrm>
        </p:spPr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74" y="474129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20635605" y="4182710"/>
            <a:ext cx="4968396" cy="3522544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5827248" y="4182710"/>
            <a:ext cx="14149044" cy="3522544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74" y="474129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26700480" y="0"/>
            <a:ext cx="731520" cy="40233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731520" cy="40233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27432000" cy="5486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40233600"/>
            <a:ext cx="27432000" cy="5486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Instructions"/>
          <p:cNvSpPr/>
          <p:nvPr userDrawn="1"/>
        </p:nvSpPr>
        <p:spPr>
          <a:xfrm>
            <a:off x="-13716000" y="0"/>
            <a:ext cx="12801600" cy="45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28600" tIns="228600" rIns="228600" bIns="228600" rtlCol="0" anchor="t"/>
          <a:lstStyle>
            <a:defPPr>
              <a:defRPr lang="en-US"/>
            </a:defPPr>
            <a:lvl1pPr marL="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0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1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1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62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02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43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383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24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Poster Print Size:</a:t>
            </a:r>
            <a:endParaRPr sz="9600" dirty="0">
              <a:solidFill>
                <a:srgbClr val="7F7F7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poster template is 50” high by 30” wide and is printed at 120% for a 60” high by 36” wide poster. It can be used to print any poster with a 5:3 aspect ratio.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Placeholders</a:t>
            </a:r>
            <a:r>
              <a:rPr sz="9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various elements included</a:t>
            </a:r>
            <a:r>
              <a:rPr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this </a:t>
            </a:r>
            <a:r>
              <a:rPr lang="en-US"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poster are ones</a:t>
            </a:r>
            <a:r>
              <a:rPr lang="en-US" sz="6600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Feel</a:t>
            </a:r>
            <a:r>
              <a:rPr lang="en-US" sz="6600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Image</a:t>
            </a:r>
            <a:r>
              <a:rPr lang="en-US" sz="9600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Quality</a:t>
            </a:r>
            <a:r>
              <a:rPr lang="en-US" sz="9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6600" b="1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Insert, Picture</a:t>
            </a:r>
            <a:r>
              <a:rPr lang="en-US"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6600" b="1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6600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2400"/>
              </a:spcAft>
            </a:pPr>
            <a:r>
              <a:rPr lang="en-US" sz="12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48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80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28346400" y="0"/>
            <a:ext cx="12801600" cy="45720000"/>
            <a:chOff x="33832800" y="0"/>
            <a:chExt cx="12801600" cy="43891200"/>
          </a:xfrm>
        </p:grpSpPr>
        <p:sp>
          <p:nvSpPr>
            <p:cNvPr id="21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0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1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1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62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02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43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383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24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Change</a:t>
              </a:r>
              <a:r>
                <a:rPr lang="en-US" sz="9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endParaRPr sz="96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6600" b="1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Design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6600" b="1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Colors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6600" b="1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US and Canada:  1-800-790-4001</a:t>
              </a:r>
              <a:b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Email: info@genigraphics.com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endParaRPr lang="en-US" sz="4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endParaRPr lang="en-US" sz="4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br>
                <a:rPr lang="en-US" sz="480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480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2" y="9260274"/>
              <a:ext cx="11904515" cy="10246926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0" y="45415200"/>
            <a:ext cx="5297435" cy="1859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35605" y="4160733"/>
            <a:ext cx="19767597" cy="85392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27247" y="14224000"/>
            <a:ext cx="19775955" cy="2518414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74" y="474129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27247" y="13830413"/>
            <a:ext cx="19775955" cy="9792000"/>
          </a:xfrm>
        </p:spPr>
        <p:txBody>
          <a:bodyPr anchor="b"/>
          <a:lstStyle>
            <a:lvl1pPr algn="l">
              <a:defRPr sz="12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827247" y="23876000"/>
            <a:ext cx="19775955" cy="5736000"/>
          </a:xfrm>
        </p:spPr>
        <p:txBody>
          <a:bodyPr anchor="t"/>
          <a:lstStyle>
            <a:lvl1pPr marL="0" indent="0" algn="l">
              <a:buNone/>
              <a:defRPr sz="6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3716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74" y="21110183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33684" y="21627603"/>
            <a:ext cx="1754934" cy="2434167"/>
          </a:xfrm>
        </p:spPr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827250" y="14244710"/>
            <a:ext cx="9592593" cy="2511598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6011923" y="14244710"/>
            <a:ext cx="9591279" cy="2511598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174" y="474129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33684" y="5251890"/>
            <a:ext cx="1754934" cy="2434167"/>
          </a:xfrm>
        </p:spPr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96056" y="14844173"/>
            <a:ext cx="8623788" cy="3841747"/>
          </a:xfrm>
        </p:spPr>
        <p:txBody>
          <a:bodyPr anchor="b">
            <a:noAutofit/>
          </a:bodyPr>
          <a:lstStyle>
            <a:lvl1pPr marL="0" indent="0">
              <a:buNone/>
              <a:defRPr sz="7200" b="0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27245" y="18685923"/>
            <a:ext cx="9592596" cy="2070468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6968464" y="14822653"/>
            <a:ext cx="8619717" cy="3841747"/>
          </a:xfrm>
        </p:spPr>
        <p:txBody>
          <a:bodyPr anchor="b">
            <a:noAutofit/>
          </a:bodyPr>
          <a:lstStyle>
            <a:lvl1pPr marL="0" indent="0">
              <a:buNone/>
              <a:defRPr sz="7200" b="0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16001145" y="18664403"/>
            <a:ext cx="9587040" cy="2070468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74" y="474129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33684" y="5251890"/>
            <a:ext cx="1754934" cy="2434167"/>
          </a:xfrm>
        </p:spPr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35600" y="4160733"/>
            <a:ext cx="19767600" cy="85392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174" y="474129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174" y="474129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27245" y="2973920"/>
            <a:ext cx="7888752" cy="6508747"/>
          </a:xfrm>
        </p:spPr>
        <p:txBody>
          <a:bodyPr anchor="b"/>
          <a:lstStyle>
            <a:lvl1pPr algn="l">
              <a:defRPr sz="6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4230482" y="2973930"/>
            <a:ext cx="11372718" cy="3609975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7245" y="10657420"/>
            <a:ext cx="7888752" cy="28416240"/>
          </a:xfrm>
        </p:spPr>
        <p:txBody>
          <a:bodyPr/>
          <a:lstStyle>
            <a:lvl1pPr marL="0" indent="0">
              <a:buNone/>
              <a:defRPr sz="42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74" y="474129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27247" y="32004000"/>
            <a:ext cx="19775955" cy="3778253"/>
          </a:xfrm>
        </p:spPr>
        <p:txBody>
          <a:bodyPr anchor="b">
            <a:normAutofit/>
          </a:bodyPr>
          <a:lstStyle>
            <a:lvl1pPr algn="l">
              <a:defRPr sz="7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827247" y="4233100"/>
            <a:ext cx="19775955" cy="25699800"/>
          </a:xfrm>
        </p:spPr>
        <p:txBody>
          <a:bodyPr anchor="t">
            <a:normAutofit/>
          </a:bodyPr>
          <a:lstStyle>
            <a:lvl1pPr marL="0" indent="0" algn="ctr">
              <a:buNone/>
              <a:defRPr sz="4800"/>
            </a:lvl1pPr>
            <a:lvl2pPr marL="1371600" indent="0">
              <a:buNone/>
              <a:defRPr sz="4800"/>
            </a:lvl2pPr>
            <a:lvl3pPr marL="2743200" indent="0">
              <a:buNone/>
              <a:defRPr sz="4800"/>
            </a:lvl3pPr>
            <a:lvl4pPr marL="4114800" indent="0">
              <a:buNone/>
              <a:defRPr sz="4800"/>
            </a:lvl4pPr>
            <a:lvl5pPr marL="5486400" indent="0">
              <a:buNone/>
              <a:defRPr sz="4800"/>
            </a:lvl5pPr>
            <a:lvl6pPr marL="6858000" indent="0">
              <a:buNone/>
              <a:defRPr sz="4800"/>
            </a:lvl6pPr>
            <a:lvl7pPr marL="8229600" indent="0">
              <a:buNone/>
              <a:defRPr sz="4800"/>
            </a:lvl7pPr>
            <a:lvl8pPr marL="9601200" indent="0">
              <a:buNone/>
              <a:defRPr sz="4800"/>
            </a:lvl8pPr>
            <a:lvl9pPr marL="10972800" indent="0">
              <a:buNone/>
              <a:defRPr sz="48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7247" y="35782254"/>
            <a:ext cx="19775955" cy="3291413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74" y="32737737"/>
            <a:ext cx="4075068" cy="338670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33684" y="33220590"/>
            <a:ext cx="1754934" cy="2434167"/>
          </a:xfrm>
        </p:spPr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3" y="1524000"/>
            <a:ext cx="5943600" cy="44257520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61263" y="1900"/>
            <a:ext cx="5856816" cy="45686453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548640" cy="45720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35600" y="4160733"/>
            <a:ext cx="19767600" cy="85392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7247" y="14224000"/>
            <a:ext cx="19775955" cy="259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317200" y="40900597"/>
            <a:ext cx="2299140" cy="24678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27245" y="40905397"/>
            <a:ext cx="17149464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533684" y="5251890"/>
            <a:ext cx="1754934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0">
                <a:solidFill>
                  <a:srgbClr val="FEFFFF"/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1371600" rtl="0" eaLnBrk="1" latinLnBrk="0" hangingPunct="1">
        <a:spcBef>
          <a:spcPct val="0"/>
        </a:spcBef>
        <a:buNone/>
        <a:defRPr sz="10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028700" indent="-10287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5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228850" indent="-857250" algn="l" defTabSz="1371600" rtl="0" eaLnBrk="1" latinLnBrk="0" hangingPunct="1">
        <a:spcBef>
          <a:spcPts val="3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4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4290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4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48006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1722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75438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89154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02870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16586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1524000" y="1905000"/>
            <a:ext cx="24591745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182880" rIns="182880" bIns="182880" anchor="ctr" anchorCtr="0"/>
          <a:lstStyle>
            <a:lvl1pPr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sz="6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Τί</a:t>
            </a:r>
          </a:p>
          <a:p>
            <a:pPr algn="ctr" eaLnBrk="1" hangingPunct="1"/>
            <a:endParaRPr lang="el-GR" sz="6000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algn="ctr" eaLnBrk="1" hangingPunct="1"/>
            <a:r>
              <a:rPr lang="el-GR" sz="6600" dirty="0">
                <a:solidFill>
                  <a:srgbClr val="A53010"/>
                </a:solidFill>
                <a:latin typeface="+mn-lt"/>
              </a:rPr>
              <a:t>Τίτλος σεναρίου: </a:t>
            </a:r>
            <a:r>
              <a:rPr lang="el-GR" sz="6600" dirty="0" err="1">
                <a:solidFill>
                  <a:srgbClr val="A53010"/>
                </a:solidFill>
                <a:latin typeface="+mn-lt"/>
              </a:rPr>
              <a:t>Power</a:t>
            </a:r>
            <a:r>
              <a:rPr lang="el-GR" sz="6600" dirty="0">
                <a:solidFill>
                  <a:srgbClr val="A53010"/>
                </a:solidFill>
                <a:latin typeface="+mn-lt"/>
              </a:rPr>
              <a:t> </a:t>
            </a:r>
            <a:r>
              <a:rPr lang="el-GR" sz="6600" dirty="0" err="1">
                <a:solidFill>
                  <a:srgbClr val="A53010"/>
                </a:solidFill>
                <a:latin typeface="+mn-lt"/>
              </a:rPr>
              <a:t>point</a:t>
            </a:r>
            <a:r>
              <a:rPr lang="el-GR" sz="6600" dirty="0">
                <a:solidFill>
                  <a:srgbClr val="A53010"/>
                </a:solidFill>
                <a:latin typeface="+mn-lt"/>
              </a:rPr>
              <a:t> και η χρήση του</a:t>
            </a:r>
            <a:endParaRPr lang="en-US" sz="6600" dirty="0">
              <a:solidFill>
                <a:srgbClr val="A53010"/>
              </a:solidFill>
              <a:latin typeface="+mn-lt"/>
            </a:endParaRPr>
          </a:p>
          <a:p>
            <a:pPr algn="ctr" eaLnBrk="1" hangingPunct="1"/>
            <a:r>
              <a:rPr lang="el-GR" sz="6600" baseline="30000" dirty="0">
                <a:solidFill>
                  <a:srgbClr val="A53010"/>
                </a:solidFill>
                <a:latin typeface="+mn-lt"/>
              </a:rPr>
              <a:t>Συγγραφέας 1: Πετρά Χριστίνα Αικατερίνη </a:t>
            </a:r>
          </a:p>
          <a:p>
            <a:pPr algn="ctr" eaLnBrk="1" hangingPunct="1"/>
            <a:r>
              <a:rPr lang="el-GR" sz="6600" baseline="30000" dirty="0">
                <a:solidFill>
                  <a:srgbClr val="A53010"/>
                </a:solidFill>
                <a:latin typeface="+mn-lt"/>
              </a:rPr>
              <a:t>Συγγραφέας 2: Βέμη Ελπίδα </a:t>
            </a:r>
          </a:p>
          <a:p>
            <a:pPr algn="ctr" eaLnBrk="1" hangingPunct="1"/>
            <a:r>
              <a:rPr lang="el-GR" sz="6600" baseline="30000" dirty="0">
                <a:solidFill>
                  <a:srgbClr val="A53010"/>
                </a:solidFill>
                <a:latin typeface="+mn-lt"/>
              </a:rPr>
              <a:t> Συγγραφέας 3: </a:t>
            </a:r>
            <a:r>
              <a:rPr lang="el-GR" sz="6600" baseline="30000" dirty="0" err="1">
                <a:solidFill>
                  <a:srgbClr val="A53010"/>
                </a:solidFill>
                <a:latin typeface="+mn-lt"/>
              </a:rPr>
              <a:t>Σαβέλλου</a:t>
            </a:r>
            <a:r>
              <a:rPr lang="el-GR" sz="6600" baseline="30000" dirty="0">
                <a:solidFill>
                  <a:srgbClr val="A53010"/>
                </a:solidFill>
                <a:latin typeface="+mn-lt"/>
              </a:rPr>
              <a:t> Ανθούλα</a:t>
            </a:r>
          </a:p>
          <a:p>
            <a:pPr algn="ctr" eaLnBrk="1" hangingPunct="1"/>
            <a:endParaRPr lang="en-US" sz="7200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5400" y="40690800"/>
            <a:ext cx="6377305" cy="48310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l-GR" sz="2800" dirty="0"/>
              <a:t>Πετρά Χριστίνα </a:t>
            </a:r>
            <a:endParaRPr lang="en-US" sz="2800" dirty="0"/>
          </a:p>
          <a:p>
            <a:r>
              <a:rPr lang="en-US" sz="2800" dirty="0"/>
              <a:t>Email:</a:t>
            </a:r>
            <a:r>
              <a:rPr lang="el-GR" sz="2800" dirty="0"/>
              <a:t> </a:t>
            </a:r>
            <a:r>
              <a:rPr lang="en-US" sz="2800" dirty="0"/>
              <a:t>christinapetra43@gmail.com</a:t>
            </a:r>
          </a:p>
          <a:p>
            <a:r>
              <a:rPr lang="el-GR" sz="2800" dirty="0" err="1"/>
              <a:t>Τηλ</a:t>
            </a:r>
            <a:r>
              <a:rPr lang="en-US" sz="2800" dirty="0"/>
              <a:t>:6949169850</a:t>
            </a:r>
          </a:p>
          <a:p>
            <a:endParaRPr lang="en-US" sz="2800" dirty="0"/>
          </a:p>
          <a:p>
            <a:r>
              <a:rPr lang="el-GR" sz="2800" dirty="0"/>
              <a:t>Βέμη Ελπίδα</a:t>
            </a:r>
          </a:p>
          <a:p>
            <a:r>
              <a:rPr lang="en-US" sz="2800" dirty="0"/>
              <a:t>Email:</a:t>
            </a:r>
            <a:r>
              <a:rPr lang="el-GR" sz="2800" dirty="0"/>
              <a:t> </a:t>
            </a:r>
            <a:r>
              <a:rPr lang="en-US" sz="2800" dirty="0"/>
              <a:t>vmelpida@gmail.com</a:t>
            </a:r>
          </a:p>
          <a:p>
            <a:r>
              <a:rPr lang="el-GR" sz="2800" dirty="0" err="1"/>
              <a:t>Τηλ</a:t>
            </a:r>
            <a:r>
              <a:rPr lang="el-GR" sz="2800" dirty="0"/>
              <a:t>:</a:t>
            </a:r>
            <a:r>
              <a:rPr lang="en-US" sz="2800" dirty="0"/>
              <a:t>6940055572</a:t>
            </a:r>
          </a:p>
          <a:p>
            <a:endParaRPr lang="en-US" sz="2800" dirty="0"/>
          </a:p>
          <a:p>
            <a:r>
              <a:rPr lang="el-GR" sz="2800" dirty="0" err="1"/>
              <a:t>Σαβέλλου</a:t>
            </a:r>
            <a:r>
              <a:rPr lang="el-GR" sz="2800" dirty="0"/>
              <a:t> Ανθούλα</a:t>
            </a:r>
          </a:p>
          <a:p>
            <a:r>
              <a:rPr lang="en-US" sz="2800" dirty="0"/>
              <a:t>Email:</a:t>
            </a:r>
            <a:r>
              <a:rPr lang="el-GR" altLang="en-US" sz="2800" dirty="0"/>
              <a:t> </a:t>
            </a:r>
            <a:r>
              <a:rPr lang="en-US" altLang="el-GR" sz="2800" dirty="0"/>
              <a:t>anthoulasav2000@gmail.com</a:t>
            </a:r>
            <a:endParaRPr lang="en-US" sz="2800" dirty="0"/>
          </a:p>
          <a:p>
            <a:r>
              <a:rPr lang="el-GR" sz="2800" dirty="0" err="1"/>
              <a:t>Τηλ</a:t>
            </a:r>
            <a:r>
              <a:rPr lang="en-US" sz="2800" dirty="0"/>
              <a:t>:6946621286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76400" y="39395400"/>
            <a:ext cx="41857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5400" b="1" dirty="0">
                <a:solidFill>
                  <a:srgbClr val="7C240C"/>
                </a:solidFill>
              </a:rPr>
              <a:t>Επικοινωνία</a:t>
            </a:r>
            <a:endParaRPr lang="en-US" sz="5400" b="1" dirty="0">
              <a:solidFill>
                <a:srgbClr val="7C240C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039725" y="40987345"/>
            <a:ext cx="12557760" cy="3041015"/>
          </a:xfrm>
          <a:prstGeom prst="rect">
            <a:avLst/>
          </a:prstGeom>
          <a:noFill/>
        </p:spPr>
        <p:txBody>
          <a:bodyPr wrap="square" tIns="91440" bIns="91440" numCol="1" spcCol="457200" rtlCol="0"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7C240C"/>
                </a:solidFill>
              </a:rPr>
              <a:t> </a:t>
            </a:r>
            <a:r>
              <a:rPr lang="el-GR" sz="1600" dirty="0">
                <a:solidFill>
                  <a:srgbClr val="7C240C"/>
                </a:solidFill>
              </a:rPr>
              <a:t>Σχολικό βιβλίο Δ δημοτικού Μελέτης Περιβάλλοντος</a:t>
            </a:r>
            <a:r>
              <a:rPr lang="en-US" sz="1600" dirty="0">
                <a:solidFill>
                  <a:srgbClr val="7C240C"/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7C240C"/>
                </a:solidFill>
              </a:rPr>
              <a:t> Wikipedia </a:t>
            </a:r>
            <a:r>
              <a:rPr lang="el-GR" sz="1600" dirty="0">
                <a:solidFill>
                  <a:srgbClr val="7C240C"/>
                </a:solidFill>
              </a:rPr>
              <a:t> πληροφορίες σχετικά με τη μέλισσα </a:t>
            </a:r>
            <a:r>
              <a:rPr lang="en-US" sz="1600" dirty="0">
                <a:solidFill>
                  <a:srgbClr val="7C240C"/>
                </a:solidFill>
              </a:rPr>
              <a:t>https://el.wikipedia.org/wiki/%CE%9C%CE%AD%CE%BB%CE%B9%CF%83%CF%83%CE%B1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>
                <a:solidFill>
                  <a:srgbClr val="7C240C"/>
                </a:solidFill>
              </a:rPr>
              <a:t>Wikipedia  </a:t>
            </a:r>
            <a:r>
              <a:rPr lang="el-GR" sz="1600" dirty="0">
                <a:solidFill>
                  <a:srgbClr val="7C240C"/>
                </a:solidFill>
              </a:rPr>
              <a:t>πληροφορίες για την πεταλούδα </a:t>
            </a:r>
            <a:r>
              <a:rPr lang="en-US" sz="1600" dirty="0">
                <a:solidFill>
                  <a:srgbClr val="7C240C"/>
                </a:solidFill>
              </a:rPr>
              <a:t>https://www.google.com/search?q=%CF%80%CE%B5%CF%84%CE%B1%CE%BB%CE%BF%CF%8D%CE%B4%CE%B1&amp;rlz=1C1SQJL_elGR868GR868&amp;oq=%CF%80%CE%B5%CF%84%CE%B1%CE%BB%CE%BF%CF%8D%CE%B4%CE%B1&amp;aqs=chrome..69i57j0i512l2j46i512j0i512j46i512j69i60j69i61.4936j0j4&amp;sourceid=chrome&amp;ie=UTF-8</a:t>
            </a:r>
          </a:p>
          <a:p>
            <a:pPr indent="0">
              <a:buFont typeface="+mj-lt"/>
              <a:buNone/>
            </a:pPr>
            <a:r>
              <a:rPr lang="en-US" sz="1600" dirty="0">
                <a:solidFill>
                  <a:srgbClr val="7C240C"/>
                </a:solidFill>
              </a:rPr>
              <a:t>  </a:t>
            </a:r>
          </a:p>
          <a:p>
            <a:pPr marL="457200" indent="-457200">
              <a:buFont typeface="+mj-lt"/>
              <a:buAutoNum type="arabicPeriod"/>
            </a:pP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13920651" y="39774528"/>
            <a:ext cx="90284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5400" b="1" dirty="0">
                <a:solidFill>
                  <a:srgbClr val="7C240C"/>
                </a:solidFill>
              </a:rPr>
              <a:t>Βιβλιογραφικές Αναφορές</a:t>
            </a:r>
            <a:endParaRPr lang="en-US" sz="5400" b="1" dirty="0">
              <a:solidFill>
                <a:srgbClr val="7C240C"/>
              </a:solidFill>
            </a:endParaRPr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1599032" y="6432677"/>
            <a:ext cx="11887200" cy="452056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Τίτλος σεναρίου: </a:t>
            </a:r>
            <a:r>
              <a:rPr lang="en-US" altLang="el-GR" sz="3000" dirty="0">
                <a:latin typeface="Calibri" panose="020F0502020204030204" pitchFamily="34" charset="0"/>
              </a:rPr>
              <a:t>Power point </a:t>
            </a:r>
            <a:r>
              <a:rPr lang="el-GR" altLang="el-GR" sz="3000" dirty="0">
                <a:latin typeface="Calibri" panose="020F0502020204030204" pitchFamily="34" charset="0"/>
              </a:rPr>
              <a:t>και η χρήση του </a:t>
            </a:r>
            <a:endParaRPr lang="el-GR" sz="3000" dirty="0">
              <a:latin typeface="Calibri" panose="020F050202020403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Στόχος : Α3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Να γνωρίζουν και να χειρίζονται βασικές</a:t>
            </a:r>
            <a:r>
              <a:rPr lang="en-US" altLang="el-GR" sz="3000" dirty="0">
                <a:latin typeface="Calibri" panose="020F0502020204030204" pitchFamily="34" charset="0"/>
              </a:rPr>
              <a:t> </a:t>
            </a:r>
            <a:r>
              <a:rPr lang="el-GR" altLang="el-GR" sz="3000" dirty="0">
                <a:latin typeface="Calibri" panose="020F0502020204030204" pitchFamily="34" charset="0"/>
              </a:rPr>
              <a:t>λειτουργίες</a:t>
            </a:r>
            <a:r>
              <a:rPr lang="el-GR" sz="3000" dirty="0">
                <a:latin typeface="Calibri" panose="020F0502020204030204" pitchFamily="34" charset="0"/>
              </a:rPr>
              <a:t> λογισμικών γραφείου, να οργανώνουν πληροφορίες σε διαφορετικές μορφές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Τάξη εφαρμογής: Δ’ Δημοτικού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Διάρκεια σεναρίου : 2 διδακτικές ώρες – 90 λεπτά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Χώρος υλοποίησης σεναρίου : εργαστήριο Πληροφορικής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Γνωστικό αντικείμενο στο οποίο αναφέρεται: Μελέτη Περιβάλλοντος</a:t>
            </a: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595802" y="5694847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Στοιχεία σεναρίου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14249400" y="6120795"/>
            <a:ext cx="12015651" cy="2498852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sz="2000" u="sng" dirty="0">
                <a:latin typeface="Calibri" panose="020F0502020204030204" pitchFamily="34" charset="0"/>
              </a:rPr>
              <a:t>Φάση εισαγωγής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Δραστηριότητα  : Η ιστορία της μέλισσας σε παρουσίαση</a:t>
            </a:r>
            <a:r>
              <a:rPr lang="en-US" sz="2000" dirty="0">
                <a:latin typeface="Calibri" panose="020F0502020204030204" pitchFamily="34" charset="0"/>
              </a:rPr>
              <a:t> power point </a:t>
            </a:r>
            <a:r>
              <a:rPr lang="el-GR" sz="2000" dirty="0">
                <a:latin typeface="Calibri" panose="020F0502020204030204" pitchFamily="34" charset="0"/>
              </a:rPr>
              <a:t> 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Σύντομη περιγραφή : Ο εκπαιδευτικός μέσω παρουσίασης αφηγείται την ιστορία της μέλισσας και εντάσσει τους μαθητές στον κόσμο του </a:t>
            </a:r>
            <a:r>
              <a:rPr lang="en-US" sz="2000" dirty="0">
                <a:latin typeface="Calibri" panose="020F0502020204030204" pitchFamily="34" charset="0"/>
              </a:rPr>
              <a:t>power point </a:t>
            </a:r>
            <a:r>
              <a:rPr lang="el-GR" sz="2000" dirty="0">
                <a:latin typeface="Calibri" panose="020F0502020204030204" pitchFamily="34" charset="0"/>
              </a:rPr>
              <a:t>(ορισμός)</a:t>
            </a:r>
            <a:endParaRPr lang="en-US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Διάρκεια: 6΄λεπτά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Διδακτικοί στόχοι : Ευαισθητοποίηση μαθητών/τριών πάνω στο θέμα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Είδος: Εκκίνησης και κινητοποίησης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Τεχνικές διδασκαλίας: Εισήγηση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Εργαλεία: Η/Υ , </a:t>
            </a:r>
            <a:r>
              <a:rPr lang="en-US" sz="2000" dirty="0">
                <a:latin typeface="Calibri" panose="020F0502020204030204" pitchFamily="34" charset="0"/>
              </a:rPr>
              <a:t>projector</a:t>
            </a:r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endParaRPr lang="en-US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2000" u="sng" dirty="0">
                <a:latin typeface="Calibri" panose="020F0502020204030204" pitchFamily="34" charset="0"/>
              </a:rPr>
              <a:t>Φάση διερεύνησης πρότερων γνώσεων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Δραστηριότητα : Παρουσίαση </a:t>
            </a:r>
            <a:r>
              <a:rPr lang="el-GR" sz="2000" dirty="0" err="1">
                <a:latin typeface="Calibri" panose="020F0502020204030204" pitchFamily="34" charset="0"/>
              </a:rPr>
              <a:t>power</a:t>
            </a:r>
            <a:r>
              <a:rPr lang="el-GR" sz="2000" dirty="0">
                <a:latin typeface="Calibri" panose="020F0502020204030204" pitchFamily="34" charset="0"/>
              </a:rPr>
              <a:t> </a:t>
            </a:r>
            <a:r>
              <a:rPr lang="el-GR" sz="2000" dirty="0" err="1">
                <a:latin typeface="Calibri" panose="020F0502020204030204" pitchFamily="34" charset="0"/>
              </a:rPr>
              <a:t>point</a:t>
            </a:r>
            <a:r>
              <a:rPr lang="el-GR" sz="2000" dirty="0">
                <a:latin typeface="Calibri" panose="020F0502020204030204" pitchFamily="34" charset="0"/>
              </a:rPr>
              <a:t>  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Σύντομη περιγραφή : Ο εκπαιδευτικός μέσω της παρουσίασης δείχνει τις βασικές λειτουργίες του </a:t>
            </a:r>
            <a:r>
              <a:rPr lang="en-US" sz="2000" dirty="0">
                <a:latin typeface="Calibri" panose="020F0502020204030204" pitchFamily="34" charset="0"/>
              </a:rPr>
              <a:t>power point </a:t>
            </a:r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Διάρκεια: 15΄λεπτά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Διδακτικοί στόχοι : Ανάπτυξη γνώσεων των  μαθητών/τριών πάνω στο θέμα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Είδος: Διερεύνησης και Μάθησης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Τεχνικές διδασκαλίας: Εισήγηση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Εργαλεία: Η/Υ , </a:t>
            </a:r>
            <a:r>
              <a:rPr lang="el-GR" sz="2000" dirty="0" err="1">
                <a:latin typeface="Calibri" panose="020F0502020204030204" pitchFamily="34" charset="0"/>
              </a:rPr>
              <a:t>projector</a:t>
            </a:r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endParaRPr lang="el-GR" sz="2000" u="sng" dirty="0">
              <a:latin typeface="Calibri" panose="020F0502020204030204" pitchFamily="34" charset="0"/>
            </a:endParaRPr>
          </a:p>
          <a:p>
            <a:pPr eaLnBrk="1" hangingPunct="1"/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2000" u="sng" dirty="0">
                <a:latin typeface="Calibri" panose="020F0502020204030204" pitchFamily="34" charset="0"/>
              </a:rPr>
              <a:t>Φάση επεξεργασίας και μελέτης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Δραστηριότητα  : Παρουσίαση </a:t>
            </a:r>
            <a:r>
              <a:rPr lang="el-GR" sz="2000" dirty="0" err="1">
                <a:latin typeface="Calibri" panose="020F0502020204030204" pitchFamily="34" charset="0"/>
              </a:rPr>
              <a:t>power</a:t>
            </a:r>
            <a:r>
              <a:rPr lang="el-GR" sz="2000" dirty="0">
                <a:latin typeface="Calibri" panose="020F0502020204030204" pitchFamily="34" charset="0"/>
              </a:rPr>
              <a:t> </a:t>
            </a:r>
            <a:r>
              <a:rPr lang="el-GR" sz="2000" dirty="0" err="1">
                <a:latin typeface="Calibri" panose="020F0502020204030204" pitchFamily="34" charset="0"/>
              </a:rPr>
              <a:t>point</a:t>
            </a:r>
            <a:r>
              <a:rPr lang="el-GR" sz="2000" dirty="0">
                <a:latin typeface="Calibri" panose="020F0502020204030204" pitchFamily="34" charset="0"/>
              </a:rPr>
              <a:t>  και δημιουργία διαφανειών με καθοδήγηση των μαθητών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Σύντομη περιγραφή : Ο εκπαιδευτικός εμβαθύνει στις δευτερεύουσες λειτουργίες του </a:t>
            </a:r>
            <a:r>
              <a:rPr lang="en-US" sz="2000" dirty="0">
                <a:latin typeface="Calibri" panose="020F0502020204030204" pitchFamily="34" charset="0"/>
              </a:rPr>
              <a:t>power point </a:t>
            </a:r>
            <a:r>
              <a:rPr lang="el-GR" sz="2000" dirty="0">
                <a:latin typeface="Calibri" panose="020F0502020204030204" pitchFamily="34" charset="0"/>
              </a:rPr>
              <a:t>και έπειτα οι μαθητές συμμετέχουν στην εφαρμογή των λειτουργιών αυτών.</a:t>
            </a:r>
            <a:endParaRPr lang="en-US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Διάρκεια: 15΄λεπτά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Διδακτικοί στόχοι : Εφαρμογή των νέων λειτουργιών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Είδος: Επεξεργασίας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Τεχνικές διδασκαλίας: Εισήγηση, Διάλογος και Εφαρμογή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Εργαλεία: Η/Υ , </a:t>
            </a:r>
            <a:r>
              <a:rPr lang="el-GR" sz="2000" dirty="0" err="1">
                <a:latin typeface="Calibri" panose="020F0502020204030204" pitchFamily="34" charset="0"/>
              </a:rPr>
              <a:t>projector</a:t>
            </a:r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2000" u="sng" dirty="0">
                <a:latin typeface="Calibri" panose="020F0502020204030204" pitchFamily="34" charset="0"/>
              </a:rPr>
              <a:t>Φάση εξάσκησης και πρακτικής εφαρμογής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Δραστηριότητα 1 : Διαμοιρασμός φύλλου εργασίας 1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Σύντομη περιγραφή : Ο εκπαιδευτικός χωρίζει τους μαθητές σε ομάδες και τους δίνει το πρώτο φύλλο εργασίας και οι ομάδες καλούνται ακολουθήσουν τις οδηγίες που αναφέρονται για την δημιουργία διαφάνειας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Διάρκεια: 15΄λεπτά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Διδακτικοί στόχοι : Εξάσκηση μαθητών/τριών πάνω στο θέμα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Είδος: Εξάσκηση και πρακτική άσκηση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Τεχνικές διδασκαλίας: Εφαρμογή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Εργαλεία: Η/Υ , φύλλα εργασίας</a:t>
            </a:r>
          </a:p>
          <a:p>
            <a:pPr eaLnBrk="1" hangingPunct="1"/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Δραστηριότητα 2 : Διαμοιρασμός φύλλου εργασίας 2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Σύντομη περιγραφή :Ο εκπαιδευτικός δίνει το δεύτερο φύλλο εργασίας και οι ομάδες καλούνται ακολουθήσουν τις οδηγίες που αναφέρονται για να δημιουργήσουν 2 νέες διαφάνειες με διαφορετικό τρόπο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Διάρκεια: 15΄λεπτά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Διδακτικοί στόχοι : Εξάσκηση μαθητών/τριών πάνω στο θέμα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Είδος: Εξάσκηση και πρακτική άσκηση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Τεχνικές διδασκαλίας: Εφαρμογή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Εργαλεία: Η/Υ , φύλλα εργασίας</a:t>
            </a:r>
          </a:p>
          <a:p>
            <a:pPr eaLnBrk="1" hangingPunct="1"/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2000" u="sng" dirty="0">
                <a:latin typeface="Calibri" panose="020F0502020204030204" pitchFamily="34" charset="0"/>
              </a:rPr>
              <a:t>Φάση αξιολόγησης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Δραστηριότητα 1 : Παρουσίαση εργασιών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Σύντομη περιγραφή : Ο εκπαιδευτικός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  <a:r>
              <a:rPr lang="el-GR" sz="2000" dirty="0">
                <a:latin typeface="Calibri" panose="020F0502020204030204" pitchFamily="34" charset="0"/>
              </a:rPr>
              <a:t>διαλέγει 2 ομάδες να παρουσιάσουν τις διαφάνειες τους και παράλληλα αξιολογεί τις εργασίες των υπόλοιπων ομάδων</a:t>
            </a:r>
            <a:endParaRPr lang="en-US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Διάρκεια: 1</a:t>
            </a:r>
            <a:r>
              <a:rPr lang="en-US" sz="2000" dirty="0">
                <a:latin typeface="Calibri" panose="020F0502020204030204" pitchFamily="34" charset="0"/>
              </a:rPr>
              <a:t>0</a:t>
            </a:r>
            <a:r>
              <a:rPr lang="el-GR" sz="2000" dirty="0">
                <a:latin typeface="Calibri" panose="020F0502020204030204" pitchFamily="34" charset="0"/>
              </a:rPr>
              <a:t>΄λεπτά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Διδακτικοί στόχοι : Εξάσκηση μαθητών/τριών πάνω στο θέμα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Είδος: Αξιολόγησης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Τεχνικές διδασκαλίας: Ανατροφοδότηση και αξιολόγηση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Εργαλεία: Η/Υ , </a:t>
            </a:r>
            <a:r>
              <a:rPr lang="en-US" sz="2000" dirty="0">
                <a:latin typeface="Calibri" panose="020F0502020204030204" pitchFamily="34" charset="0"/>
              </a:rPr>
              <a:t>projector</a:t>
            </a:r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Δραστηριότητα 2: Ανατροφοδότηση – Φύλλο αξιολόγησης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Σύντομη περιγραφή : Ο εκπαιδευτικός δίνει στους μαθητές να συμπληρώσουν ένα φύλλο αξιολόγησης και τους καθοδηγεί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Διάρκεια: 4΄λεπτά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Διδακτικοί στόχοι : Αξιολόγηση μαθητών/τριών για το θέμα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Είδος: Αξιολόγησης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Τεχνικές διδασκαλίας: Καθοδήγηση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Εργαλεία: Φύλλο αξιολόγησης</a:t>
            </a:r>
          </a:p>
          <a:p>
            <a:pPr eaLnBrk="1" hangingPunct="1"/>
            <a:endParaRPr lang="el-GR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2000" u="sng" dirty="0">
                <a:latin typeface="Calibri" panose="020F0502020204030204" pitchFamily="34" charset="0"/>
              </a:rPr>
              <a:t>Φάση ολοκλήρωσης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Δραστηριότητα : Συζήτηση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Σύντομη περιγραφή : Ο εκπαιδευτικός συζητάει με τους μαθητές και καλύπτει απορίες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Διάρκεια: 10΄λεπτά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Διδακτικοί στόχοι : Συζήτηση με τους μαθητές πάνω στο θέμα 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Είδος: Στοχασμού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Τεχνικές διδασκαλίας: Διάλογος και ερωταποκρίσεις</a:t>
            </a:r>
          </a:p>
          <a:p>
            <a:pPr eaLnBrk="1" hangingPunct="1"/>
            <a:r>
              <a:rPr lang="el-GR" sz="2000" dirty="0">
                <a:latin typeface="Calibri" panose="020F0502020204030204" pitchFamily="34" charset="0"/>
              </a:rPr>
              <a:t>Εργαλεία: -</a:t>
            </a:r>
            <a:endParaRPr lang="el-GR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629992" y="11377342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Σκοπός-εκπαιδευτικό πρόβλημα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1447800" y="15849600"/>
            <a:ext cx="11887200" cy="452431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Οι μαθητές να αναγνωρίζουν τις βασικές λειτουργίες του </a:t>
            </a:r>
            <a:r>
              <a:rPr lang="el-GR" sz="3000" dirty="0" err="1">
                <a:latin typeface="Calibri" panose="020F0502020204030204" pitchFamily="34" charset="0"/>
              </a:rPr>
              <a:t>power</a:t>
            </a:r>
            <a:r>
              <a:rPr lang="el-GR" sz="3000" dirty="0">
                <a:latin typeface="Calibri" panose="020F0502020204030204" pitchFamily="34" charset="0"/>
              </a:rPr>
              <a:t> </a:t>
            </a:r>
            <a:r>
              <a:rPr lang="el-GR" sz="3000" dirty="0" err="1">
                <a:latin typeface="Calibri" panose="020F0502020204030204" pitchFamily="34" charset="0"/>
              </a:rPr>
              <a:t>point</a:t>
            </a:r>
            <a:r>
              <a:rPr lang="el-GR" sz="3000" dirty="0">
                <a:latin typeface="Calibri" panose="020F0502020204030204" pitchFamily="34" charset="0"/>
              </a:rPr>
              <a:t>  ( εισαγωγή εικόνων και βίντεο, </a:t>
            </a:r>
            <a:r>
              <a:rPr lang="el-GR" sz="3000" dirty="0" err="1">
                <a:latin typeface="Calibri" panose="020F0502020204030204" pitchFamily="34" charset="0"/>
              </a:rPr>
              <a:t>κειμένου,διαφανειών</a:t>
            </a:r>
            <a:r>
              <a:rPr lang="el-GR" sz="3000" dirty="0">
                <a:latin typeface="Calibri" panose="020F0502020204030204" pitchFamily="34" charset="0"/>
              </a:rPr>
              <a:t> ).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l-GR" sz="3000" dirty="0">
              <a:latin typeface="Calibri" panose="020F050202020403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Οι μαθητές να γνωρίσουν τις δευτερεύουσες λειτουργίες του </a:t>
            </a:r>
            <a:r>
              <a:rPr lang="el-GR" sz="3000" dirty="0" err="1">
                <a:latin typeface="Calibri" panose="020F0502020204030204" pitchFamily="34" charset="0"/>
              </a:rPr>
              <a:t>power</a:t>
            </a:r>
            <a:r>
              <a:rPr lang="el-GR" sz="3000" dirty="0">
                <a:latin typeface="Calibri" panose="020F0502020204030204" pitchFamily="34" charset="0"/>
              </a:rPr>
              <a:t> </a:t>
            </a:r>
            <a:r>
              <a:rPr lang="el-GR" sz="3000" dirty="0" err="1">
                <a:latin typeface="Calibri" panose="020F0502020204030204" pitchFamily="34" charset="0"/>
              </a:rPr>
              <a:t>point</a:t>
            </a:r>
            <a:r>
              <a:rPr lang="el-GR" sz="3000" dirty="0">
                <a:latin typeface="Calibri" panose="020F0502020204030204" pitchFamily="34" charset="0"/>
              </a:rPr>
              <a:t> ( κινήσεις και μορφοποίηση γραμματοσειράς).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l-GR" sz="3000" dirty="0">
              <a:latin typeface="Calibri" panose="020F050202020403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Οι μαθητές να μάθουν να εισάγουν κείμενο και εικόνες με μεταβάσεις και κινήσεις στο </a:t>
            </a:r>
            <a:r>
              <a:rPr lang="el-GR" sz="3000" dirty="0" err="1">
                <a:latin typeface="Calibri" panose="020F0502020204030204" pitchFamily="34" charset="0"/>
              </a:rPr>
              <a:t>power</a:t>
            </a:r>
            <a:r>
              <a:rPr lang="el-GR" sz="3000" dirty="0">
                <a:latin typeface="Calibri" panose="020F0502020204030204" pitchFamily="34" charset="0"/>
              </a:rPr>
              <a:t> </a:t>
            </a:r>
            <a:r>
              <a:rPr lang="el-GR" sz="3000" dirty="0" err="1">
                <a:latin typeface="Calibri" panose="020F0502020204030204" pitchFamily="34" charset="0"/>
              </a:rPr>
              <a:t>point</a:t>
            </a:r>
            <a:endParaRPr lang="el-GR" sz="3000" dirty="0">
              <a:latin typeface="Calibri" panose="020F0502020204030204" pitchFamily="34" charset="0"/>
            </a:endParaRPr>
          </a:p>
          <a:p>
            <a:pPr eaLnBrk="1" hangingPunct="1"/>
            <a:endParaRPr lang="el-GR" sz="3000" dirty="0">
              <a:latin typeface="Calibri" panose="020F05020202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447800" y="15141575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Μαθησιακά αποτελέσματα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 Box 191"/>
          <p:cNvSpPr txBox="1">
            <a:spLocks noChangeArrowheads="1"/>
          </p:cNvSpPr>
          <p:nvPr/>
        </p:nvSpPr>
        <p:spPr bwMode="auto">
          <a:xfrm>
            <a:off x="1524000" y="34975800"/>
            <a:ext cx="11887200" cy="313932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Ηλεκτρονικός υπολογιστής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 err="1">
                <a:latin typeface="Calibri" panose="020F0502020204030204" pitchFamily="34" charset="0"/>
              </a:rPr>
              <a:t>Βιντεοπροβολέας</a:t>
            </a:r>
            <a:endParaRPr lang="el-GR" sz="3000" dirty="0">
              <a:latin typeface="Calibri" panose="020F050202020403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PowerPoint </a:t>
            </a:r>
            <a:r>
              <a:rPr lang="el-GR" sz="3000" dirty="0" err="1">
                <a:latin typeface="Calibri" panose="020F0502020204030204" pitchFamily="34" charset="0"/>
              </a:rPr>
              <a:t>presentation</a:t>
            </a:r>
            <a:r>
              <a:rPr lang="el-GR" sz="3000" dirty="0">
                <a:latin typeface="Calibri" panose="020F0502020204030204" pitchFamily="34" charset="0"/>
              </a:rPr>
              <a:t> για τη μέλισσα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Φύλλα αξιολόγησης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Φύλλα εργασίας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Σχολικό εγχειρίδιο </a:t>
            </a:r>
            <a:endParaRPr lang="en-US" sz="3000" dirty="0">
              <a:latin typeface="Calibri" panose="020F050202020403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524000" y="34224103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Άλλο υποστηρικτικό υλικό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1795826" y="28879800"/>
            <a:ext cx="11639551" cy="313563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Παρουσίαση </a:t>
            </a:r>
            <a:r>
              <a:rPr lang="en-US" sz="3000" dirty="0">
                <a:latin typeface="Calibri" panose="020F0502020204030204" pitchFamily="34" charset="0"/>
              </a:rPr>
              <a:t>Power point</a:t>
            </a:r>
            <a:endParaRPr lang="el-GR" sz="3000" dirty="0">
              <a:latin typeface="Calibri" panose="020F050202020403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Σχολικό εγχειρίδιο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anose="020F0502020204030204" pitchFamily="34" charset="0"/>
              </a:rPr>
              <a:t>Ηλεκτρονικό φύλλο εργασίας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l-GR" sz="3000" dirty="0">
              <a:latin typeface="Calibri" panose="020F0502020204030204" pitchFamily="34" charset="0"/>
            </a:endParaRPr>
          </a:p>
          <a:p>
            <a:pPr indent="0" eaLnBrk="1" hangingPunct="1">
              <a:buFont typeface="Arial" panose="020B0604020202020204" pitchFamily="34" charset="0"/>
              <a:buNone/>
            </a:pPr>
            <a:endParaRPr lang="el-GR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795826" y="28171232"/>
            <a:ext cx="11639551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Ψηφιακά εργαλεία 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 Box 190"/>
          <p:cNvSpPr txBox="1">
            <a:spLocks noChangeArrowheads="1"/>
          </p:cNvSpPr>
          <p:nvPr/>
        </p:nvSpPr>
        <p:spPr bwMode="auto">
          <a:xfrm>
            <a:off x="1629992" y="12115172"/>
            <a:ext cx="11887200" cy="221599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sz="3000" dirty="0">
                <a:latin typeface="Calibri" panose="020F0502020204030204" pitchFamily="34" charset="0"/>
              </a:rPr>
              <a:t>Σκοπός του σεναρίου  είναι να εξοικειωθούν οι μαθητές με τις λειτουργίες που παρέχει το λογισμικό του </a:t>
            </a:r>
            <a:r>
              <a:rPr lang="en-US" sz="3000" dirty="0">
                <a:latin typeface="Calibri" panose="020F0502020204030204" pitchFamily="34" charset="0"/>
              </a:rPr>
              <a:t>Power point</a:t>
            </a:r>
            <a:r>
              <a:rPr lang="el-GR" sz="3000" dirty="0">
                <a:latin typeface="Calibri" panose="020F0502020204030204" pitchFamily="34" charset="0"/>
              </a:rPr>
              <a:t>, ώστε να μεταφέρουν και να παρουσιάζουν σωστά τις πληροφορίες για ένα συγκεκριμένο θέμα</a:t>
            </a:r>
            <a:endParaRPr lang="en-US" sz="3000" dirty="0"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4249400" y="5389275"/>
            <a:ext cx="12015651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Μαθησιακές δραστηριότητες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533400" y="166413"/>
            <a:ext cx="4724400" cy="19821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dirty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Lato" panose="020F0502020204030203" pitchFamily="34" charset="0"/>
              </a:rPr>
              <a:t>ΠΡΑΚ_Β5</a:t>
            </a:r>
            <a:endParaRPr lang="el-GR" sz="5400" b="1" dirty="0">
              <a:ln>
                <a:solidFill>
                  <a:schemeClr val="bg1"/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1" name="Ορθογώνιο 30"/>
          <p:cNvSpPr/>
          <p:nvPr/>
        </p:nvSpPr>
        <p:spPr>
          <a:xfrm>
            <a:off x="5696209" y="129305"/>
            <a:ext cx="21735791" cy="2019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dirty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Lato" panose="020F0502020204030203" pitchFamily="34" charset="0"/>
              </a:rPr>
              <a:t>Εφαρμοσμένη διδασκαλία στις ΤΠΕ και τον ψηφιακό </a:t>
            </a:r>
            <a:r>
              <a:rPr lang="el-GR" sz="5400" dirty="0" err="1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Lato" panose="020F0502020204030203" pitchFamily="34" charset="0"/>
              </a:rPr>
              <a:t>γραμματισμό</a:t>
            </a:r>
            <a:endParaRPr lang="el-GR" sz="5400" b="1" dirty="0">
              <a:ln>
                <a:solidFill>
                  <a:schemeClr val="bg1"/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5477004" y="129304"/>
            <a:ext cx="0" cy="223289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Ομάδα 16"/>
          <p:cNvGrpSpPr/>
          <p:nvPr/>
        </p:nvGrpSpPr>
        <p:grpSpPr>
          <a:xfrm>
            <a:off x="15011400" y="34366200"/>
            <a:ext cx="11179569" cy="3269980"/>
            <a:chOff x="14377851" y="18958387"/>
            <a:chExt cx="11179569" cy="3269980"/>
          </a:xfrm>
        </p:grpSpPr>
        <p:grpSp>
          <p:nvGrpSpPr>
            <p:cNvPr id="9" name="Ομάδα 8"/>
            <p:cNvGrpSpPr/>
            <p:nvPr/>
          </p:nvGrpSpPr>
          <p:grpSpPr>
            <a:xfrm>
              <a:off x="18320309" y="18995360"/>
              <a:ext cx="3350789" cy="3162865"/>
              <a:chOff x="18067385" y="18342101"/>
              <a:chExt cx="3350789" cy="3162865"/>
            </a:xfrm>
          </p:grpSpPr>
          <p:pic>
            <p:nvPicPr>
              <p:cNvPr id="50" name="Picture 179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63277" y="18342101"/>
                <a:ext cx="2471257" cy="2549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" name="Text Box 181"/>
              <p:cNvSpPr txBox="1">
                <a:spLocks noChangeArrowheads="1"/>
              </p:cNvSpPr>
              <p:nvPr/>
            </p:nvSpPr>
            <p:spPr bwMode="auto">
              <a:xfrm>
                <a:off x="18067385" y="21104856"/>
                <a:ext cx="3350789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l-GR" sz="2000" b="1" dirty="0">
                    <a:solidFill>
                      <a:srgbClr val="7C240C"/>
                    </a:solidFill>
                    <a:latin typeface="Calibri" panose="020F0502020204030204" pitchFamily="34" charset="0"/>
                  </a:rPr>
                  <a:t>Εικόνα</a:t>
                </a:r>
                <a:r>
                  <a:rPr lang="en-US" sz="2000" b="1" dirty="0">
                    <a:solidFill>
                      <a:srgbClr val="7C240C"/>
                    </a:solidFill>
                    <a:latin typeface="Calibri" panose="020F0502020204030204" pitchFamily="34" charset="0"/>
                  </a:rPr>
                  <a:t> 2.</a:t>
                </a:r>
                <a:r>
                  <a:rPr lang="en-US" sz="2000" dirty="0">
                    <a:solidFill>
                      <a:srgbClr val="7C240C"/>
                    </a:solidFill>
                    <a:latin typeface="Calibri" panose="020F0502020204030204" pitchFamily="34" charset="0"/>
                  </a:rPr>
                  <a:t> Label in 20pt Calibri</a:t>
                </a: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.</a:t>
                </a:r>
              </a:p>
            </p:txBody>
          </p:sp>
        </p:grpSp>
        <p:grpSp>
          <p:nvGrpSpPr>
            <p:cNvPr id="16" name="Ομάδα 15"/>
            <p:cNvGrpSpPr/>
            <p:nvPr/>
          </p:nvGrpSpPr>
          <p:grpSpPr>
            <a:xfrm>
              <a:off x="22135924" y="19224933"/>
              <a:ext cx="3421496" cy="2918196"/>
              <a:chOff x="22176089" y="18586770"/>
              <a:chExt cx="3421496" cy="2918196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2176089" y="18586770"/>
                <a:ext cx="3154245" cy="2104472"/>
              </a:xfrm>
              <a:prstGeom prst="rect">
                <a:avLst/>
              </a:prstGeom>
              <a:ln>
                <a:solidFill>
                  <a:schemeClr val="tx2">
                    <a:lumMod val="50000"/>
                  </a:schemeClr>
                </a:solidFill>
              </a:ln>
            </p:spPr>
          </p:pic>
          <p:sp>
            <p:nvSpPr>
              <p:cNvPr id="38" name="Text Box 181"/>
              <p:cNvSpPr txBox="1">
                <a:spLocks noChangeArrowheads="1"/>
              </p:cNvSpPr>
              <p:nvPr/>
            </p:nvSpPr>
            <p:spPr bwMode="auto">
              <a:xfrm>
                <a:off x="22246796" y="21104856"/>
                <a:ext cx="3350789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l-GR" sz="2000" b="1" dirty="0">
                    <a:solidFill>
                      <a:srgbClr val="7C240C"/>
                    </a:solidFill>
                    <a:latin typeface="Calibri" panose="020F0502020204030204" pitchFamily="34" charset="0"/>
                  </a:rPr>
                  <a:t>Εικόνα</a:t>
                </a:r>
                <a:r>
                  <a:rPr lang="en-US" sz="2000" b="1" dirty="0">
                    <a:solidFill>
                      <a:srgbClr val="7C240C"/>
                    </a:solidFill>
                    <a:latin typeface="Calibri" panose="020F0502020204030204" pitchFamily="34" charset="0"/>
                  </a:rPr>
                  <a:t> 3.</a:t>
                </a:r>
                <a:r>
                  <a:rPr lang="en-US" sz="2000" dirty="0">
                    <a:solidFill>
                      <a:srgbClr val="7C240C"/>
                    </a:solidFill>
                    <a:latin typeface="Calibri" panose="020F0502020204030204" pitchFamily="34" charset="0"/>
                  </a:rPr>
                  <a:t> Label in 20pt Calibri</a:t>
                </a: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.</a:t>
                </a:r>
              </a:p>
            </p:txBody>
          </p:sp>
        </p:grpSp>
        <p:grpSp>
          <p:nvGrpSpPr>
            <p:cNvPr id="7" name="Ομάδα 6"/>
            <p:cNvGrpSpPr/>
            <p:nvPr/>
          </p:nvGrpSpPr>
          <p:grpSpPr>
            <a:xfrm>
              <a:off x="14377851" y="18958387"/>
              <a:ext cx="3350789" cy="3269980"/>
              <a:chOff x="14826691" y="16049408"/>
              <a:chExt cx="3350789" cy="3269980"/>
            </a:xfrm>
          </p:grpSpPr>
          <p:pic>
            <p:nvPicPr>
              <p:cNvPr id="39" name="Picture 178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011400" y="16049408"/>
                <a:ext cx="2658640" cy="2747949"/>
              </a:xfrm>
              <a:prstGeom prst="rect">
                <a:avLst/>
              </a:prstGeom>
              <a:noFill/>
              <a:ln w="9525">
                <a:solidFill>
                  <a:schemeClr val="tx2">
                    <a:lumMod val="50000"/>
                  </a:scheme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0" name="Text Box 180"/>
              <p:cNvSpPr txBox="1">
                <a:spLocks noChangeArrowheads="1"/>
              </p:cNvSpPr>
              <p:nvPr/>
            </p:nvSpPr>
            <p:spPr bwMode="auto">
              <a:xfrm>
                <a:off x="14826691" y="18919278"/>
                <a:ext cx="3350789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4389755" eaLnBrk="0" hangingPunct="0"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438975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l-GR" sz="2000" b="1" dirty="0">
                    <a:solidFill>
                      <a:srgbClr val="7C240C"/>
                    </a:solidFill>
                    <a:latin typeface="Calibri" panose="020F0502020204030204" pitchFamily="34" charset="0"/>
                  </a:rPr>
                  <a:t>Εικόνα</a:t>
                </a:r>
                <a:r>
                  <a:rPr lang="en-US" sz="2000" b="1" dirty="0">
                    <a:solidFill>
                      <a:srgbClr val="7C240C"/>
                    </a:solidFill>
                    <a:latin typeface="Calibri" panose="020F0502020204030204" pitchFamily="34" charset="0"/>
                  </a:rPr>
                  <a:t> 1.</a:t>
                </a:r>
                <a:r>
                  <a:rPr lang="en-US" sz="2000" dirty="0">
                    <a:solidFill>
                      <a:srgbClr val="7C240C"/>
                    </a:solidFill>
                    <a:latin typeface="Calibri" panose="020F0502020204030204" pitchFamily="34" charset="0"/>
                  </a:rPr>
                  <a:t> Label in 20pt Calibri</a:t>
                </a: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.</a:t>
                </a:r>
              </a:p>
            </p:txBody>
          </p:sp>
        </p:grpSp>
      </p:grpSp>
      <p:sp>
        <p:nvSpPr>
          <p:cNvPr id="3" name="Text Box 192"/>
          <p:cNvSpPr txBox="1">
            <a:spLocks noChangeArrowheads="1"/>
          </p:cNvSpPr>
          <p:nvPr/>
        </p:nvSpPr>
        <p:spPr bwMode="auto">
          <a:xfrm>
            <a:off x="1447800" y="22860000"/>
            <a:ext cx="12060202" cy="498221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sz="3000" dirty="0">
                <a:latin typeface="Calibri" panose="020F0502020204030204" pitchFamily="34" charset="0"/>
              </a:rPr>
              <a:t>Το γνωστικό επίπεδο των μαθητών είναι ελλιπές ως προς την χρήση και τις λειτουργίες του </a:t>
            </a:r>
            <a:r>
              <a:rPr lang="en-US" sz="3000" dirty="0">
                <a:latin typeface="Calibri" panose="020F0502020204030204" pitchFamily="34" charset="0"/>
              </a:rPr>
              <a:t>power point</a:t>
            </a:r>
            <a:r>
              <a:rPr lang="el-GR" sz="3000" dirty="0">
                <a:latin typeface="Calibri" panose="020F0502020204030204" pitchFamily="34" charset="0"/>
              </a:rPr>
              <a:t>. Με λίγα λόγια, οι μαθητές δεν γνωρίζουν πλήρως τα βασικά στάδια για τη δημιουργία διαφανειών. Ωστόσο, μέσα από την διδασκαλία και παρουσίαση θα μάθουν πως να χρησιμοποιήσουν το </a:t>
            </a:r>
            <a:r>
              <a:rPr lang="en-US" sz="3000" dirty="0">
                <a:latin typeface="Calibri" panose="020F0502020204030204" pitchFamily="34" charset="0"/>
              </a:rPr>
              <a:t>power point </a:t>
            </a:r>
            <a:r>
              <a:rPr lang="el-GR" altLang="en-US" sz="3000" dirty="0">
                <a:latin typeface="Calibri" panose="020F0502020204030204" pitchFamily="34" charset="0"/>
              </a:rPr>
              <a:t>και κάθε εργαλείο του</a:t>
            </a:r>
            <a:endParaRPr lang="el-GR" sz="3000" dirty="0">
              <a:latin typeface="Calibri" panose="020F0502020204030204" pitchFamily="34" charset="0"/>
            </a:endParaRPr>
          </a:p>
          <a:p>
            <a:pPr eaLnBrk="1" hangingPunct="1"/>
            <a:r>
              <a:rPr lang="el-GR" sz="3000" dirty="0">
                <a:latin typeface="Calibri" panose="020F0502020204030204" pitchFamily="34" charset="0"/>
              </a:rPr>
              <a:t>( εισαγωγή κειμένου και  φωτογραφιών, χρήση μεταβάσεων - κινήσεων). </a:t>
            </a:r>
          </a:p>
          <a:p>
            <a:pPr eaLnBrk="1" hangingPunct="1"/>
            <a:endParaRPr lang="el-GR" sz="3000" dirty="0">
              <a:latin typeface="Calibri" panose="020F0502020204030204" pitchFamily="34" charset="0"/>
            </a:endParaRPr>
          </a:p>
          <a:p>
            <a:pPr eaLnBrk="1" hangingPunct="1"/>
            <a:endParaRPr lang="el-GR" sz="3000" dirty="0">
              <a:latin typeface="Calibri" panose="020F0502020204030204" pitchFamily="34" charset="0"/>
            </a:endParaRPr>
          </a:p>
          <a:p>
            <a:pPr eaLnBrk="1" hangingPunct="1"/>
            <a:endParaRPr lang="el-GR" sz="3000" dirty="0">
              <a:latin typeface="Calibri" panose="020F0502020204030204" pitchFamily="34" charset="0"/>
            </a:endParaRPr>
          </a:p>
          <a:p>
            <a:pPr eaLnBrk="1" hangingPunct="1"/>
            <a:endParaRPr lang="el-GR" sz="3000" dirty="0">
              <a:latin typeface="Calibri" panose="020F0502020204030204" pitchFamily="34" charset="0"/>
            </a:endParaRPr>
          </a:p>
        </p:txBody>
      </p:sp>
      <p:sp>
        <p:nvSpPr>
          <p:cNvPr id="4" name="Rectangle 33"/>
          <p:cNvSpPr/>
          <p:nvPr/>
        </p:nvSpPr>
        <p:spPr>
          <a:xfrm>
            <a:off x="1438890" y="22146403"/>
            <a:ext cx="12078301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Τι ήξεραν / τι νέο θα μάθουν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</TotalTime>
  <Words>1002</Words>
  <Application>Microsoft Office PowerPoint</Application>
  <PresentationFormat>Προσαρμογή</PresentationFormat>
  <Paragraphs>135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Lato</vt:lpstr>
      <vt:lpstr>Wingdings 3</vt:lpstr>
      <vt:lpstr>Θρόισμα</vt:lpstr>
      <vt:lpstr>Παρουσίαση του PowerPoint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48x36</dc:title>
  <dc:creator>Bill</dc:creator>
  <dc:description>Quality poster printing_x000d__x000d_
www.genigraphics.com_x000d__x000d_
1-800-790-4001</dc:description>
  <cp:lastModifiedBy>Χριστίνα Πετρά</cp:lastModifiedBy>
  <cp:revision>97</cp:revision>
  <cp:lastPrinted>2013-02-12T02:21:00Z</cp:lastPrinted>
  <dcterms:created xsi:type="dcterms:W3CDTF">2013-02-10T21:14:00Z</dcterms:created>
  <dcterms:modified xsi:type="dcterms:W3CDTF">2023-02-05T19:46:01Z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1249A6F9D09E45B69365C715FE869D24</vt:lpwstr>
  </property>
  <property fmtid="{D5CDD505-2E9C-101B-9397-08002B2CF9AE}" pid="3" name="KSOProductBuildVer">
    <vt:lpwstr>1033-11.2.0.11341</vt:lpwstr>
  </property>
</Properties>
</file>